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2B9C-A42F-4C98-9CEB-B6C7A3090FAB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D18A-E8A6-4A61-98EB-FF2B59C6C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529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2B9C-A42F-4C98-9CEB-B6C7A3090FAB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D18A-E8A6-4A61-98EB-FF2B59C6C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17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2B9C-A42F-4C98-9CEB-B6C7A3090FAB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D18A-E8A6-4A61-98EB-FF2B59C6C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120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2B9C-A42F-4C98-9CEB-B6C7A3090FAB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D18A-E8A6-4A61-98EB-FF2B59C6C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525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2B9C-A42F-4C98-9CEB-B6C7A3090FAB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D18A-E8A6-4A61-98EB-FF2B59C6C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21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2B9C-A42F-4C98-9CEB-B6C7A3090FAB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D18A-E8A6-4A61-98EB-FF2B59C6C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781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2B9C-A42F-4C98-9CEB-B6C7A3090FAB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D18A-E8A6-4A61-98EB-FF2B59C6C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7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2B9C-A42F-4C98-9CEB-B6C7A3090FAB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D18A-E8A6-4A61-98EB-FF2B59C6C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39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2B9C-A42F-4C98-9CEB-B6C7A3090FAB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D18A-E8A6-4A61-98EB-FF2B59C6C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015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2B9C-A42F-4C98-9CEB-B6C7A3090FAB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D18A-E8A6-4A61-98EB-FF2B59C6C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79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2B9C-A42F-4C98-9CEB-B6C7A3090FAB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FD18A-E8A6-4A61-98EB-FF2B59C6C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785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72B9C-A42F-4C98-9CEB-B6C7A3090FAB}" type="datetimeFigureOut">
              <a:rPr lang="en-GB" smtClean="0"/>
              <a:t>08/12/2022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FD18A-E8A6-4A61-98EB-FF2B59C6C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978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7578F27-1F21-F00B-C7D1-E7E47C6A9B85}"/>
              </a:ext>
            </a:extLst>
          </p:cNvPr>
          <p:cNvGrpSpPr>
            <a:grpSpLocks noChangeAspect="1"/>
          </p:cNvGrpSpPr>
          <p:nvPr/>
        </p:nvGrpSpPr>
        <p:grpSpPr>
          <a:xfrm>
            <a:off x="196246" y="892714"/>
            <a:ext cx="8751507" cy="5082263"/>
            <a:chOff x="0" y="7684"/>
            <a:chExt cx="6392652" cy="3714599"/>
          </a:xfrm>
          <a:solidFill>
            <a:schemeClr val="bg1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B4B4B90-7469-C0A1-DD3F-4814CCF1ED4A}"/>
                </a:ext>
              </a:extLst>
            </p:cNvPr>
            <p:cNvSpPr/>
            <p:nvPr/>
          </p:nvSpPr>
          <p:spPr>
            <a:xfrm>
              <a:off x="0" y="7684"/>
              <a:ext cx="2382052" cy="238057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57200" algn="ctr">
                <a:lnSpc>
                  <a:spcPct val="115000"/>
                </a:lnSpc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  <a:cs typeface="Times New Roman" panose="02020603050405020304" pitchFamily="18" charset="0"/>
                </a:rPr>
                <a:t> </a:t>
              </a:r>
              <a:endPara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  <a:cs typeface="Arial" panose="020B0604020202020204" pitchFamily="34" charset="0"/>
                </a:rPr>
                <a:t>Social interaction and        forming connections</a:t>
              </a:r>
              <a:endPara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55A4B2D-11A7-A3AB-DF5F-09FBE6163D39}"/>
                </a:ext>
              </a:extLst>
            </p:cNvPr>
            <p:cNvSpPr/>
            <p:nvPr/>
          </p:nvSpPr>
          <p:spPr>
            <a:xfrm>
              <a:off x="0" y="2388900"/>
              <a:ext cx="2381986" cy="1325660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</a:pPr>
              <a:endParaRPr lang="en-GB" sz="2000" dirty="0">
                <a:solidFill>
                  <a:srgbClr val="000000"/>
                </a:solidFill>
                <a:latin typeface="Arial" panose="020B0604020202020204" pitchFamily="34" charset="0"/>
                <a:ea typeface="HanziPenSC-W3-90pv-RKSJ-H-Ident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  <a:cs typeface="Times New Roman" panose="02020603050405020304" pitchFamily="18" charset="0"/>
                </a:rPr>
                <a:t>Support</a:t>
              </a:r>
              <a:endPara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GB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2015BF1-546F-8083-ED2C-C8DE3D21A52D}"/>
                </a:ext>
              </a:extLst>
            </p:cNvPr>
            <p:cNvSpPr/>
            <p:nvPr/>
          </p:nvSpPr>
          <p:spPr>
            <a:xfrm>
              <a:off x="2381792" y="7684"/>
              <a:ext cx="2051685" cy="1511617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57200" algn="ctr">
                <a:lnSpc>
                  <a:spcPct val="115000"/>
                </a:lnSpc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  <a:cs typeface="Times New Roman" panose="02020603050405020304" pitchFamily="18" charset="0"/>
                </a:rPr>
                <a:t> </a:t>
              </a:r>
              <a:endPara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Bef>
                  <a:spcPts val="400"/>
                </a:spcBef>
                <a:tabLst>
                  <a:tab pos="84138" algn="l"/>
                </a:tabLst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  <a:cs typeface="Times New Roman" panose="02020603050405020304" pitchFamily="18" charset="0"/>
                </a:rPr>
                <a:t>Learning and training</a:t>
              </a:r>
              <a:endPara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GB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EE5A1A1-ABA0-5169-1C86-0F04129D1FAA}"/>
                </a:ext>
              </a:extLst>
            </p:cNvPr>
            <p:cNvSpPr/>
            <p:nvPr/>
          </p:nvSpPr>
          <p:spPr>
            <a:xfrm>
              <a:off x="2382051" y="1521439"/>
              <a:ext cx="2051685" cy="1223645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57200" algn="ctr">
                <a:lnSpc>
                  <a:spcPct val="115000"/>
                </a:lnSpc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  <a:cs typeface="Times New Roman" panose="02020603050405020304" pitchFamily="18" charset="0"/>
                </a:rPr>
                <a:t> </a:t>
              </a:r>
              <a:endPara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Bef>
                  <a:spcPts val="200"/>
                </a:spcBef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  <a:cs typeface="Times New Roman" panose="02020603050405020304" pitchFamily="18" charset="0"/>
                </a:rPr>
                <a:t>Diversifying volunteering</a:t>
              </a:r>
              <a:endPara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GB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35D6FCF-FCCA-177E-AE8D-0B20EF2B8EC7}"/>
                </a:ext>
              </a:extLst>
            </p:cNvPr>
            <p:cNvSpPr/>
            <p:nvPr/>
          </p:nvSpPr>
          <p:spPr>
            <a:xfrm>
              <a:off x="2382051" y="2743200"/>
              <a:ext cx="2051685" cy="972000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57200" algn="ctr">
                <a:lnSpc>
                  <a:spcPct val="115000"/>
                </a:lnSpc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  <a:cs typeface="Times New Roman" panose="02020603050405020304" pitchFamily="18" charset="0"/>
                </a:rPr>
                <a:t> </a:t>
              </a:r>
              <a:endPara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Bef>
                  <a:spcPts val="200"/>
                </a:spcBef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  <a:cs typeface="Times New Roman" panose="02020603050405020304" pitchFamily="18" charset="0"/>
                </a:rPr>
                <a:t>Giving time and sharing</a:t>
              </a:r>
              <a:endPara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GB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84D4335-698A-8F4A-502C-4655DB4EB072}"/>
                </a:ext>
              </a:extLst>
            </p:cNvPr>
            <p:cNvSpPr/>
            <p:nvPr/>
          </p:nvSpPr>
          <p:spPr>
            <a:xfrm>
              <a:off x="4441372" y="7684"/>
              <a:ext cx="1035026" cy="1763395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57200" algn="ctr">
                <a:lnSpc>
                  <a:spcPct val="115000"/>
                </a:lnSpc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  <a:cs typeface="Times New Roman" panose="02020603050405020304" pitchFamily="18" charset="0"/>
                </a:rPr>
                <a:t> </a:t>
              </a:r>
              <a:endPara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Aft>
                  <a:spcPts val="800"/>
                </a:spcAft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  <a:cs typeface="Times New Roman" panose="02020603050405020304" pitchFamily="18" charset="0"/>
                </a:rPr>
                <a:t>Routine</a:t>
              </a:r>
              <a:endPara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GB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28D2670-CFA6-009B-4DC7-06B6E183BA81}"/>
                </a:ext>
              </a:extLst>
            </p:cNvPr>
            <p:cNvSpPr/>
            <p:nvPr/>
          </p:nvSpPr>
          <p:spPr>
            <a:xfrm>
              <a:off x="5476398" y="7684"/>
              <a:ext cx="916076" cy="17628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tabLst>
                  <a:tab pos="2971800" algn="ctr"/>
                  <a:tab pos="5943600" algn="r"/>
                </a:tabLst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/>
              <a:r>
                <a:rPr lang="en-GB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BBC573E-8E26-DE90-77EC-8998350B75BE}"/>
                </a:ext>
              </a:extLst>
            </p:cNvPr>
            <p:cNvSpPr/>
            <p:nvPr/>
          </p:nvSpPr>
          <p:spPr>
            <a:xfrm>
              <a:off x="4441372" y="1770556"/>
              <a:ext cx="1259840" cy="72391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Bef>
                  <a:spcPts val="200"/>
                </a:spcBef>
                <a:tabLst>
                  <a:tab pos="2971800" algn="ctr"/>
                  <a:tab pos="5943600" algn="r"/>
                </a:tabLst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tabLst>
                  <a:tab pos="2971800" algn="ctr"/>
                  <a:tab pos="5943600" algn="r"/>
                </a:tabLst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</a:rPr>
                <a:t>Belonging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/>
              <a:r>
                <a:rPr lang="en-GB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9FFD45C-42D2-6860-6520-C7E55C9A8EB3}"/>
                </a:ext>
              </a:extLst>
            </p:cNvPr>
            <p:cNvSpPr/>
            <p:nvPr/>
          </p:nvSpPr>
          <p:spPr>
            <a:xfrm>
              <a:off x="4441372" y="2497311"/>
              <a:ext cx="1259840" cy="6477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tabLst>
                  <a:tab pos="2971800" algn="ctr"/>
                  <a:tab pos="5943600" algn="r"/>
                </a:tabLst>
              </a:pPr>
              <a:endParaRPr lang="en-GB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HanziPenSC-W3-90pv-RKSJ-H-Ident"/>
              </a:endParaRPr>
            </a:p>
            <a:p>
              <a:pPr algn="ctr">
                <a:tabLst>
                  <a:tab pos="2971800" algn="ctr"/>
                  <a:tab pos="5943600" algn="r"/>
                </a:tabLst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</a:rPr>
                <a:t>Social inclusion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/>
              <a:r>
                <a:rPr lang="en-GB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F675A70-AA58-F69C-992B-46CFB517765A}"/>
                </a:ext>
              </a:extLst>
            </p:cNvPr>
            <p:cNvSpPr/>
            <p:nvPr/>
          </p:nvSpPr>
          <p:spPr>
            <a:xfrm>
              <a:off x="4441295" y="3145011"/>
              <a:ext cx="1260000" cy="57377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1200"/>
                </a:spcBef>
                <a:tabLst>
                  <a:tab pos="2971800" algn="ctr"/>
                  <a:tab pos="5943600" algn="r"/>
                </a:tabLst>
              </a:pPr>
              <a:endParaRPr lang="en-GB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HanziPenSC-W3-90pv-RKSJ-H-Ident"/>
              </a:endParaRPr>
            </a:p>
            <a:p>
              <a:pPr algn="ctr">
                <a:tabLst>
                  <a:tab pos="2971800" algn="ctr"/>
                  <a:tab pos="5943600" algn="r"/>
                </a:tabLst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</a:rPr>
                <a:t>Purpose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/>
              <a:r>
                <a:rPr lang="en-GB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89551E4-CB6C-F98F-BD85-D48874574678}"/>
                </a:ext>
              </a:extLst>
            </p:cNvPr>
            <p:cNvSpPr/>
            <p:nvPr/>
          </p:nvSpPr>
          <p:spPr>
            <a:xfrm>
              <a:off x="5701212" y="1770557"/>
              <a:ext cx="691440" cy="90425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tabLst>
                  <a:tab pos="2971800" algn="ctr"/>
                  <a:tab pos="5943600" algn="r"/>
                </a:tabLst>
              </a:pPr>
              <a:r>
                <a:rPr lang="en-GB" sz="2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Bef>
                  <a:spcPts val="200"/>
                </a:spcBef>
                <a:spcAft>
                  <a:spcPts val="0"/>
                </a:spcAft>
                <a:tabLst>
                  <a:tab pos="2971800" algn="ctr"/>
                  <a:tab pos="5943600" algn="r"/>
                </a:tabLst>
              </a:pPr>
              <a:r>
                <a:rPr lang="en-GB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HanziPenSC-W3-90pv-RKSJ-H-Ident"/>
                </a:rPr>
                <a:t>Feeling valued</a:t>
              </a:r>
              <a:endParaRPr lang="en-GB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/>
              <a:r>
                <a:rPr lang="en-GB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46FEC94-E6CF-EB72-ED79-A38E8CDCDEC8}"/>
                </a:ext>
              </a:extLst>
            </p:cNvPr>
            <p:cNvSpPr/>
            <p:nvPr/>
          </p:nvSpPr>
          <p:spPr>
            <a:xfrm>
              <a:off x="5701057" y="2674807"/>
              <a:ext cx="691440" cy="67932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Bef>
                  <a:spcPts val="1200"/>
                </a:spcBef>
                <a:spcAft>
                  <a:spcPts val="0"/>
                </a:spcAft>
                <a:tabLst>
                  <a:tab pos="2971800" algn="ctr"/>
                  <a:tab pos="5943600" algn="r"/>
                </a:tabLst>
              </a:pPr>
              <a:endParaRPr lang="en-GB" sz="1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HanziPenSC-W3-90pv-RKSJ-H-Ident"/>
              </a:endParaRPr>
            </a:p>
            <a:p>
              <a:pPr algn="ctr"/>
              <a:r>
                <a:rPr lang="en-GB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AE2D6D7-01C6-27BE-BD75-B50EE127CEBE}"/>
                </a:ext>
              </a:extLst>
            </p:cNvPr>
            <p:cNvSpPr/>
            <p:nvPr/>
          </p:nvSpPr>
          <p:spPr>
            <a:xfrm>
              <a:off x="5704913" y="3354133"/>
              <a:ext cx="687561" cy="3681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Bef>
                  <a:spcPts val="200"/>
                </a:spcBef>
                <a:spcAft>
                  <a:spcPts val="0"/>
                </a:spcAft>
                <a:tabLst>
                  <a:tab pos="2971800" algn="ctr"/>
                  <a:tab pos="5943600" algn="r"/>
                </a:tabLst>
              </a:pPr>
              <a:endPara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HanziPenSC-W3-90pv-RKSJ-H-Ident"/>
              </a:endParaRPr>
            </a:p>
            <a:p>
              <a:pPr algn="ctr"/>
              <a:r>
                <a:rPr lang="en-GB" sz="15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GB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8B994EE8-E17B-847B-623F-7AC108975835}"/>
              </a:ext>
            </a:extLst>
          </p:cNvPr>
          <p:cNvSpPr txBox="1"/>
          <p:nvPr/>
        </p:nvSpPr>
        <p:spPr>
          <a:xfrm>
            <a:off x="7611634" y="1901172"/>
            <a:ext cx="1416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HanziPenSC-W3-90pv-RKSJ-H-Ident"/>
              </a:rPr>
              <a:t>Confidence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FD085D-CC44-16BA-50C3-6F07A5D5A45E}"/>
              </a:ext>
            </a:extLst>
          </p:cNvPr>
          <p:cNvSpPr txBox="1"/>
          <p:nvPr/>
        </p:nvSpPr>
        <p:spPr>
          <a:xfrm>
            <a:off x="7940099" y="4827954"/>
            <a:ext cx="1074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HanziPenSC-W3-90pv-RKSJ-H-Ident"/>
              </a:rPr>
              <a:t>Change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F766C3-B095-3C13-BB77-5433142C93BC}"/>
              </a:ext>
            </a:extLst>
          </p:cNvPr>
          <p:cNvSpPr txBox="1"/>
          <p:nvPr/>
        </p:nvSpPr>
        <p:spPr>
          <a:xfrm>
            <a:off x="7942588" y="5536072"/>
            <a:ext cx="1074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en-GB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HanziPenSC-W3-90pv-RKSJ-H-Ident"/>
              </a:rPr>
              <a:t>Agency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122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46</Words>
  <Application>Microsoft Office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Thomson, Linda</dc:creator>
  <cp:lastModifiedBy>Lester, Peter</cp:lastModifiedBy>
  <cp:revision>4</cp:revision>
  <dcterms:created xsi:type="dcterms:W3CDTF">2022-10-20T08:19:07Z</dcterms:created>
  <dcterms:modified xsi:type="dcterms:W3CDTF">2022-12-08T09:37:11Z</dcterms:modified>
</cp:coreProperties>
</file>